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91" r:id="rId15"/>
    <p:sldId id="460" r:id="rId16"/>
    <p:sldId id="461" r:id="rId17"/>
    <p:sldId id="485" r:id="rId18"/>
    <p:sldId id="263" r:id="rId19"/>
    <p:sldId id="265" r:id="rId20"/>
    <p:sldId id="487" r:id="rId21"/>
    <p:sldId id="488" r:id="rId22"/>
    <p:sldId id="482" r:id="rId23"/>
    <p:sldId id="467" r:id="rId24"/>
    <p:sldId id="489" r:id="rId25"/>
    <p:sldId id="484" r:id="rId26"/>
    <p:sldId id="468" r:id="rId27"/>
    <p:sldId id="469" r:id="rId28"/>
    <p:sldId id="490" r:id="rId29"/>
    <p:sldId id="470" r:id="rId30"/>
    <p:sldId id="471" r:id="rId31"/>
    <p:sldId id="465" r:id="rId32"/>
    <p:sldId id="472" r:id="rId33"/>
    <p:sldId id="473" r:id="rId34"/>
    <p:sldId id="474" r:id="rId35"/>
    <p:sldId id="476" r:id="rId36"/>
    <p:sldId id="475" r:id="rId37"/>
    <p:sldId id="477" r:id="rId38"/>
    <p:sldId id="478" r:id="rId39"/>
    <p:sldId id="483" r:id="rId40"/>
    <p:sldId id="479" r:id="rId41"/>
    <p:sldId id="480" r:id="rId42"/>
    <p:sldId id="48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8" autoAdjust="0"/>
    <p:restoredTop sz="83423"/>
  </p:normalViewPr>
  <p:slideViewPr>
    <p:cSldViewPr>
      <p:cViewPr varScale="1">
        <p:scale>
          <a:sx n="107" d="100"/>
          <a:sy n="107" d="100"/>
        </p:scale>
        <p:origin x="21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each response as you would a results statement in a journal publication.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3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0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dataisbeautiful/comments/xeo0lk/visualizing_the_sum_of_squares_and_r&#178;_calculation/?utm_source=share&amp;utm_medium=web2x&amp;context=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ijqfllOq6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E2EF-C94B-6F74-4D0A-64E366A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Sums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4E9C8-D938-DB18-5C50-56773E198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Cool video</a:t>
            </a:r>
            <a:r>
              <a:rPr lang="en-US" dirty="0"/>
              <a:t> showing sums of squares for linear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9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>
                <a:solidFill>
                  <a:srgbClr val="FF0000"/>
                </a:solidFill>
              </a:rPr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5242E-D62B-BB9C-8AB5-83EDAC0626E6}"/>
              </a:ext>
            </a:extLst>
          </p:cNvPr>
          <p:cNvSpPr txBox="1"/>
          <p:nvPr/>
        </p:nvSpPr>
        <p:spPr>
          <a:xfrm>
            <a:off x="381000" y="6396195"/>
            <a:ext cx="70083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Regression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614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1. Using </a:t>
            </a:r>
            <a:r>
              <a:rPr lang="en-US" sz="2400" i="1" dirty="0">
                <a:solidFill>
                  <a:srgbClr val="0432FF"/>
                </a:solidFill>
              </a:rPr>
              <a:t>iris</a:t>
            </a:r>
            <a:r>
              <a:rPr lang="en-US" sz="2400" dirty="0"/>
              <a:t> data (built-in to R):</a:t>
            </a:r>
          </a:p>
          <a:p>
            <a:pPr marL="0" indent="0">
              <a:buNone/>
            </a:pPr>
            <a:r>
              <a:rPr lang="en-US" sz="2400" dirty="0"/>
              <a:t>	-petal length to predict petal width (all species combined)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2. Using </a:t>
            </a:r>
            <a:r>
              <a:rPr lang="en-US" sz="2400" i="1" dirty="0">
                <a:solidFill>
                  <a:srgbClr val="0432FF"/>
                </a:solidFill>
              </a:rPr>
              <a:t>penguins</a:t>
            </a:r>
            <a:r>
              <a:rPr lang="en-US" sz="2400" dirty="0"/>
              <a:t> dataset from </a:t>
            </a:r>
            <a:r>
              <a:rPr lang="en-US" sz="2400" i="1" dirty="0" err="1"/>
              <a:t>palmerpenguins</a:t>
            </a:r>
            <a:r>
              <a:rPr lang="en-US" sz="2400" dirty="0"/>
              <a:t> package:</a:t>
            </a:r>
          </a:p>
          <a:p>
            <a:pPr marL="0" indent="0">
              <a:buNone/>
            </a:pPr>
            <a:r>
              <a:rPr lang="en-US" sz="2400" dirty="0"/>
              <a:t>	-flipper length to predict bill length (all species combined)</a:t>
            </a:r>
          </a:p>
          <a:p>
            <a:pPr marL="0" indent="0">
              <a:buNone/>
            </a:pPr>
            <a:r>
              <a:rPr lang="en-US" sz="2400" dirty="0"/>
              <a:t>	-what is the predicted bill length for a penguin with a 200 	mm flipper length?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3. Using the </a:t>
            </a:r>
            <a:r>
              <a:rPr lang="en-US" sz="2400" i="1" dirty="0">
                <a:solidFill>
                  <a:srgbClr val="0432FF"/>
                </a:solidFill>
              </a:rPr>
              <a:t>state.x77 </a:t>
            </a:r>
            <a:r>
              <a:rPr lang="en-US" sz="2400" dirty="0" err="1"/>
              <a:t>dataframe</a:t>
            </a:r>
            <a:r>
              <a:rPr lang="en-US" sz="2400" dirty="0"/>
              <a:t> (built-in to R):</a:t>
            </a:r>
          </a:p>
          <a:p>
            <a:pPr marL="0" indent="0">
              <a:buNone/>
            </a:pPr>
            <a:r>
              <a:rPr lang="en-US" sz="2400" dirty="0"/>
              <a:t>	-create and interpret 2 regression analyses that describe 	</a:t>
            </a:r>
            <a:r>
              <a:rPr lang="en-US" sz="2400" u="sng" dirty="0"/>
              <a:t>meaningful</a:t>
            </a:r>
            <a:r>
              <a:rPr lang="en-US" sz="2400" dirty="0"/>
              <a:t> predictive relationships.</a:t>
            </a:r>
          </a:p>
          <a:p>
            <a:pPr marL="0" indent="0">
              <a:buNone/>
            </a:pPr>
            <a:r>
              <a:rPr lang="en-US" sz="2400" dirty="0"/>
              <a:t> 	-In each analysis, what is the predicted value of the response 	at the mean value of the predictor?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900" dirty="0"/>
              <a:t>Note: run this line of code before starting state.x77 analysis:</a:t>
            </a:r>
          </a:p>
          <a:p>
            <a:pPr marL="0" indent="0">
              <a:buNone/>
            </a:pPr>
            <a:r>
              <a:rPr lang="en-US" sz="1900" b="1" dirty="0"/>
              <a:t>state.x77&lt;- </a:t>
            </a:r>
            <a:r>
              <a:rPr lang="en-US" sz="1900" b="1" dirty="0" err="1"/>
              <a:t>data.frame</a:t>
            </a:r>
            <a:r>
              <a:rPr lang="en-US" sz="1900" b="1" dirty="0"/>
              <a:t>(state.x77)</a:t>
            </a:r>
          </a:p>
          <a:p>
            <a:pPr marL="0" indent="0">
              <a:buNone/>
            </a:pPr>
            <a:r>
              <a:rPr lang="en-US" sz="1900" b="1" dirty="0"/>
              <a:t>?state.x77   </a:t>
            </a:r>
            <a:r>
              <a:rPr lang="en-US" sz="1900" dirty="0"/>
              <a:t>#information describing variables</a:t>
            </a:r>
          </a:p>
          <a:p>
            <a:pPr marL="0" indent="0">
              <a:buNone/>
            </a:pPr>
            <a:r>
              <a:rPr lang="en-US" sz="1900" dirty="0"/>
              <a:t>(the raw data frame has spaces in column names; this fixes that)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Format each response as you would a results statement in a journal publication.</a:t>
            </a:r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954D-F90E-7543-9B28-92CC6E70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Not all Correlations are Meaningful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83F57-E3EA-EB46-9C51-AB11A4C57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3991"/>
            <a:ext cx="82296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http://</a:t>
            </a:r>
            <a:r>
              <a:rPr lang="en-US" sz="2400" dirty="0" err="1"/>
              <a:t>www.tylervigen.com</a:t>
            </a:r>
            <a:r>
              <a:rPr lang="en-US" sz="2400" dirty="0"/>
              <a:t>/spurious-correlations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C3169-E8C4-EC4B-8CB8-FD1ABFFB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7238"/>
            <a:ext cx="6158107" cy="2427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E1569-4311-A84C-A483-482E5D6C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14800"/>
            <a:ext cx="6378499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9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daphnia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Daphniagrowth.csv</a:t>
            </a:r>
            <a:r>
              <a:rPr lang="en-US" sz="2400" dirty="0"/>
              <a:t>”)</a:t>
            </a:r>
          </a:p>
          <a:p>
            <a:pPr marL="0" indent="0">
              <a:buNone/>
            </a:pPr>
            <a:r>
              <a:rPr lang="en-US" sz="2400" dirty="0" err="1"/>
              <a:t>daphnia$parasite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as.factor</a:t>
            </a:r>
            <a:r>
              <a:rPr lang="en-US" sz="2400" dirty="0"/>
              <a:t>(</a:t>
            </a:r>
            <a:r>
              <a:rPr lang="en-US" sz="2400" dirty="0" err="1"/>
              <a:t>daphnia$parasite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B050"/>
                </a:solidFill>
              </a:rPr>
              <a:t>#forces factor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</a:t>
            </a:r>
            <a:r>
              <a:rPr lang="en-US" b="1" dirty="0"/>
              <a:t>&lt;</a:t>
            </a:r>
            <a:r>
              <a:rPr lang="en-US" b="1" dirty="0" err="1"/>
              <a:t>fct</a:t>
            </a:r>
            <a:r>
              <a:rPr lang="en-US" b="1" dirty="0"/>
              <a:t>&gt;</a:t>
            </a:r>
            <a:r>
              <a:rPr lang="en-US" dirty="0"/>
              <a:t>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23" y="88595"/>
            <a:ext cx="1217277" cy="1388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B2681-39CE-624C-A858-A53F686EFDCA}"/>
              </a:ext>
            </a:extLst>
          </p:cNvPr>
          <p:cNvSpPr txBox="1"/>
          <p:nvPr/>
        </p:nvSpPr>
        <p:spPr>
          <a:xfrm>
            <a:off x="1472317" y="5998449"/>
            <a:ext cx="622388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Remember that </a:t>
            </a:r>
            <a:r>
              <a:rPr lang="en-US" b="1" dirty="0"/>
              <a:t>$</a:t>
            </a:r>
            <a:r>
              <a:rPr lang="en-US" dirty="0"/>
              <a:t> refers to a column within a specific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51592E1-C4CF-454F-8AC0-4AEB23828055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393259" y="5943601"/>
            <a:ext cx="1079058" cy="239515"/>
          </a:xfrm>
          <a:prstGeom prst="bentConnector3">
            <a:avLst>
              <a:gd name="adj1" fmla="val 99724"/>
            </a:avLst>
          </a:prstGeom>
          <a:ln>
            <a:solidFill>
              <a:srgbClr val="0432F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2ED3-40A0-124F-A2D0-82B1E56C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9"/>
            <a:ext cx="8229600" cy="944562"/>
          </a:xfrm>
        </p:spPr>
        <p:txBody>
          <a:bodyPr/>
          <a:lstStyle/>
          <a:p>
            <a:r>
              <a:rPr lang="en-US" dirty="0"/>
              <a:t>Dig a little deeper…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1710-61B1-4A4B-A9BF-87FF2522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7081"/>
            <a:ext cx="8229600" cy="5606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Use </a:t>
            </a:r>
            <a:r>
              <a:rPr lang="en-US" sz="2000" i="1" dirty="0" err="1"/>
              <a:t>BaseR</a:t>
            </a:r>
            <a:r>
              <a:rPr lang="en-US" sz="2000" dirty="0"/>
              <a:t> notation to find out more about the </a:t>
            </a:r>
            <a:r>
              <a:rPr lang="en-US" sz="2000" dirty="0" err="1"/>
              <a:t>dataframe</a:t>
            </a:r>
            <a:r>
              <a:rPr lang="en-US" sz="2000" dirty="0"/>
              <a:t>. Commands below assume that the import sees ‘parasite’ variable as a factor. Three ways to do this:</a:t>
            </a:r>
          </a:p>
          <a:p>
            <a:pPr marL="0" indent="0">
              <a:buNone/>
            </a:pPr>
            <a:r>
              <a:rPr lang="en-US" sz="2000" dirty="0"/>
              <a:t>	-Manually change ‘parasite’ variable to be a factor (already did this),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-Click </a:t>
            </a:r>
            <a:r>
              <a:rPr lang="en-US" sz="2000" dirty="0">
                <a:solidFill>
                  <a:srgbClr val="0432FF"/>
                </a:solidFill>
              </a:rPr>
              <a:t>‘strings as factors’</a:t>
            </a:r>
            <a:r>
              <a:rPr lang="en-US" sz="2000" dirty="0"/>
              <a:t> box when importing dataset via dialog box, </a:t>
            </a:r>
            <a:r>
              <a:rPr lang="en-US" sz="2000" b="1" dirty="0">
                <a:solidFill>
                  <a:srgbClr val="0432FF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000" dirty="0"/>
              <a:t>	-</a:t>
            </a:r>
            <a:r>
              <a:rPr lang="en-US" sz="2000" dirty="0" err="1">
                <a:solidFill>
                  <a:srgbClr val="0432FF"/>
                </a:solidFill>
              </a:rPr>
              <a:t>stringsAsFactors</a:t>
            </a:r>
            <a:r>
              <a:rPr lang="en-US" sz="2000" dirty="0">
                <a:solidFill>
                  <a:srgbClr val="0432FF"/>
                </a:solidFill>
              </a:rPr>
              <a:t> = TRUE </a:t>
            </a:r>
            <a:r>
              <a:rPr lang="en-US" sz="2000" dirty="0"/>
              <a:t>as argument when importing programmatically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nlevels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levels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"control"                   		"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"</a:t>
            </a:r>
          </a:p>
          <a:p>
            <a:pPr marL="0" indent="0">
              <a:buNone/>
            </a:pPr>
            <a:r>
              <a:rPr lang="en-US" sz="2000" dirty="0"/>
              <a:t>[3] "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"      	"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"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unique</a:t>
            </a:r>
            <a:r>
              <a:rPr lang="en-US" sz="2000" dirty="0"/>
              <a:t>(</a:t>
            </a:r>
            <a:r>
              <a:rPr lang="en-US" sz="2000" dirty="0" err="1"/>
              <a:t>daphnia$parasite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[1] control                   		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[3] </a:t>
            </a:r>
            <a:r>
              <a:rPr lang="en-US" sz="2000" dirty="0" err="1"/>
              <a:t>Pansporella</a:t>
            </a:r>
            <a:r>
              <a:rPr lang="en-US" sz="2000" dirty="0"/>
              <a:t> </a:t>
            </a:r>
            <a:r>
              <a:rPr lang="en-US" sz="2000" dirty="0" err="1"/>
              <a:t>perplexa</a:t>
            </a:r>
            <a:r>
              <a:rPr lang="en-US" sz="2000" dirty="0"/>
              <a:t>      		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       </a:t>
            </a:r>
          </a:p>
          <a:p>
            <a:pPr marL="0" indent="0">
              <a:buNone/>
            </a:pPr>
            <a:r>
              <a:rPr lang="en-US" sz="2000" dirty="0"/>
              <a:t>4 Levels: control </a:t>
            </a:r>
            <a:r>
              <a:rPr lang="en-US" sz="2000" dirty="0" err="1"/>
              <a:t>Metschnikowia</a:t>
            </a:r>
            <a:r>
              <a:rPr lang="en-US" sz="2000" dirty="0"/>
              <a:t> </a:t>
            </a:r>
            <a:r>
              <a:rPr lang="en-US" sz="2000" dirty="0" err="1"/>
              <a:t>bicuspidata</a:t>
            </a:r>
            <a:r>
              <a:rPr lang="en-US" sz="2000" dirty="0"/>
              <a:t> ... </a:t>
            </a:r>
            <a:r>
              <a:rPr lang="en-US" sz="2000" dirty="0" err="1"/>
              <a:t>Pasteuria</a:t>
            </a:r>
            <a:r>
              <a:rPr lang="en-US" sz="2000" dirty="0"/>
              <a:t> </a:t>
            </a:r>
            <a:r>
              <a:rPr lang="en-US" sz="2000" dirty="0" err="1"/>
              <a:t>ramosa</a:t>
            </a: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023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247168" y="3962400"/>
            <a:ext cx="3846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have some context for how much each different parasite species effects the growth rate of </a:t>
            </a:r>
            <a:r>
              <a:rPr lang="en-US" sz="2000" i="1" dirty="0"/>
              <a:t>Daphnia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351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among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86A48-8C46-E647-AEA4-25B797356D60}"/>
              </a:ext>
            </a:extLst>
          </p:cNvPr>
          <p:cNvSpPr txBox="1"/>
          <p:nvPr/>
        </p:nvSpPr>
        <p:spPr>
          <a:xfrm>
            <a:off x="7714716" y="4191000"/>
            <a:ext cx="1381027" cy="1200329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group means</a:t>
            </a:r>
          </a:p>
          <a:p>
            <a:r>
              <a:rPr lang="en-US" dirty="0">
                <a:solidFill>
                  <a:srgbClr val="0432FF"/>
                </a:solidFill>
              </a:rPr>
              <a:t>differ from the ‘control’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619F7-E796-114B-866B-BFAB755440B9}"/>
              </a:ext>
            </a:extLst>
          </p:cNvPr>
          <p:cNvSpPr txBox="1"/>
          <p:nvPr/>
        </p:nvSpPr>
        <p:spPr>
          <a:xfrm>
            <a:off x="6396815" y="5829214"/>
            <a:ext cx="2518586" cy="923330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How this model</a:t>
            </a:r>
          </a:p>
          <a:p>
            <a:r>
              <a:rPr lang="en-US" dirty="0">
                <a:solidFill>
                  <a:srgbClr val="0432FF"/>
                </a:solidFill>
              </a:rPr>
              <a:t>differs from the null model (overall).</a:t>
            </a: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0432FF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6" r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0432FF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pairs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215900" progId="Equation.3">
                  <p:embed/>
                </p:oleObj>
              </mc:Choice>
              <mc:Fallback>
                <p:oleObj name="Equation" r:id="rId6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C00000"/>
                </a:solidFill>
              </a:rPr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10300</TotalTime>
  <Words>4258</Words>
  <Application>Microsoft Macintosh PowerPoint</Application>
  <PresentationFormat>On-screen Show (4:3)</PresentationFormat>
  <Paragraphs>493</Paragraphs>
  <Slides>42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Visualizing Sums of Squares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Regression Practice</vt:lpstr>
      <vt:lpstr>Not all Correlations are Meaningful</vt:lpstr>
      <vt:lpstr>Chapter 5 Linear Models: ANOVA</vt:lpstr>
      <vt:lpstr>One-Way ANOVA</vt:lpstr>
      <vt:lpstr>Dig a little deeper…</vt:lpstr>
      <vt:lpstr>Daphnia Example</vt:lpstr>
      <vt:lpstr>First plot the data</vt:lpstr>
      <vt:lpstr>PowerPoint Presentation</vt:lpstr>
      <vt:lpstr>Calculating means with dplyr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641</cp:revision>
  <cp:lastPrinted>2018-11-19T21:23:19Z</cp:lastPrinted>
  <dcterms:created xsi:type="dcterms:W3CDTF">2013-09-18T21:00:03Z</dcterms:created>
  <dcterms:modified xsi:type="dcterms:W3CDTF">2022-10-15T01:06:02Z</dcterms:modified>
  <cp:category/>
</cp:coreProperties>
</file>